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handoutMasterIdLst>
    <p:handoutMasterId r:id="rId17"/>
  </p:handoutMasterIdLst>
  <p:sldIdLst>
    <p:sldId id="256" r:id="rId2"/>
    <p:sldId id="257" r:id="rId3"/>
    <p:sldId id="262" r:id="rId4"/>
    <p:sldId id="278" r:id="rId5"/>
    <p:sldId id="279" r:id="rId6"/>
    <p:sldId id="263" r:id="rId7"/>
    <p:sldId id="265" r:id="rId8"/>
    <p:sldId id="270" r:id="rId9"/>
    <p:sldId id="272" r:id="rId10"/>
    <p:sldId id="280" r:id="rId11"/>
    <p:sldId id="269" r:id="rId12"/>
    <p:sldId id="266" r:id="rId13"/>
    <p:sldId id="267" r:id="rId14"/>
    <p:sldId id="268" r:id="rId15"/>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09" autoAdjust="0"/>
    <p:restoredTop sz="95501" autoAdjust="0"/>
  </p:normalViewPr>
  <p:slideViewPr>
    <p:cSldViewPr snapToGrid="0">
      <p:cViewPr varScale="1">
        <p:scale>
          <a:sx n="86" d="100"/>
          <a:sy n="86" d="100"/>
        </p:scale>
        <p:origin x="546" y="90"/>
      </p:cViewPr>
      <p:guideLst/>
    </p:cSldViewPr>
  </p:slideViewPr>
  <p:outlineViewPr>
    <p:cViewPr>
      <p:scale>
        <a:sx n="33" d="100"/>
        <a:sy n="33" d="100"/>
      </p:scale>
      <p:origin x="0" y="-576"/>
    </p:cViewPr>
  </p:outlineViewPr>
  <p:notesTextViewPr>
    <p:cViewPr>
      <p:scale>
        <a:sx n="3" d="2"/>
        <a:sy n="3" d="2"/>
      </p:scale>
      <p:origin x="0" y="0"/>
    </p:cViewPr>
  </p:notesTextViewPr>
  <p:notesViewPr>
    <p:cSldViewPr snapToGrid="0">
      <p:cViewPr varScale="1">
        <p:scale>
          <a:sx n="70" d="100"/>
          <a:sy n="70" d="100"/>
        </p:scale>
        <p:origin x="2388"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4023092" y="0"/>
            <a:ext cx="3077739" cy="471054"/>
          </a:xfrm>
          <a:prstGeom prst="rect">
            <a:avLst/>
          </a:prstGeom>
        </p:spPr>
        <p:txBody>
          <a:bodyPr vert="horz" lIns="94229" tIns="47114" rIns="94229" bIns="47114" rtlCol="0"/>
          <a:lstStyle>
            <a:lvl1pPr algn="r">
              <a:defRPr sz="1200"/>
            </a:lvl1pPr>
          </a:lstStyle>
          <a:p>
            <a:fld id="{49445D70-538F-4903-AC12-F2EDB38806AB}" type="datetimeFigureOut">
              <a:rPr lang="en-US" smtClean="0"/>
              <a:t>4/11/2022</a:t>
            </a:fld>
            <a:endParaRPr lang="en-US"/>
          </a:p>
        </p:txBody>
      </p:sp>
      <p:sp>
        <p:nvSpPr>
          <p:cNvPr id="4" name="Footer Placeholder 3"/>
          <p:cNvSpPr>
            <a:spLocks noGrp="1"/>
          </p:cNvSpPr>
          <p:nvPr>
            <p:ph type="ftr" sz="quarter" idx="2"/>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4023092" y="8917422"/>
            <a:ext cx="3077739" cy="471053"/>
          </a:xfrm>
          <a:prstGeom prst="rect">
            <a:avLst/>
          </a:prstGeom>
        </p:spPr>
        <p:txBody>
          <a:bodyPr vert="horz" lIns="94229" tIns="47114" rIns="94229" bIns="47114" rtlCol="0" anchor="b"/>
          <a:lstStyle>
            <a:lvl1pPr algn="r">
              <a:defRPr sz="1200"/>
            </a:lvl1pPr>
          </a:lstStyle>
          <a:p>
            <a:fld id="{5043DB33-2210-4582-96C7-0B86ECD7B956}" type="slidenum">
              <a:rPr lang="en-US" smtClean="0"/>
              <a:t>‹#›</a:t>
            </a:fld>
            <a:endParaRPr lang="en-US"/>
          </a:p>
        </p:txBody>
      </p:sp>
    </p:spTree>
    <p:extLst>
      <p:ext uri="{BB962C8B-B14F-4D97-AF65-F5344CB8AC3E}">
        <p14:creationId xmlns:p14="http://schemas.microsoft.com/office/powerpoint/2010/main" val="100326394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2B17E83D-2234-4B8F-B3B0-C44793E43B9B}" type="datetimeFigureOut">
              <a:rPr lang="en-US" smtClean="0"/>
              <a:t>4/11/2022</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4B42766D-08C9-4670-A871-D8A99EDD2B9E}" type="slidenum">
              <a:rPr lang="en-US" smtClean="0"/>
              <a:t>‹#›</a:t>
            </a:fld>
            <a:endParaRPr lang="en-US"/>
          </a:p>
        </p:txBody>
      </p:sp>
    </p:spTree>
    <p:extLst>
      <p:ext uri="{BB962C8B-B14F-4D97-AF65-F5344CB8AC3E}">
        <p14:creationId xmlns:p14="http://schemas.microsoft.com/office/powerpoint/2010/main" val="29997317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42766D-08C9-4670-A871-D8A99EDD2B9E}" type="slidenum">
              <a:rPr lang="en-US" smtClean="0"/>
              <a:t>1</a:t>
            </a:fld>
            <a:endParaRPr lang="en-US"/>
          </a:p>
        </p:txBody>
      </p:sp>
    </p:spTree>
    <p:extLst>
      <p:ext uri="{BB962C8B-B14F-4D97-AF65-F5344CB8AC3E}">
        <p14:creationId xmlns:p14="http://schemas.microsoft.com/office/powerpoint/2010/main" val="163373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CE1620-C1F4-4CF5-BA76-06F968373EC2}" type="datetimeFigureOut">
              <a:rPr lang="en-US" smtClean="0"/>
              <a:t>4/11/2022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4043183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CE1620-C1F4-4CF5-BA76-06F968373EC2}" type="datetimeFigureOut">
              <a:rPr lang="en-US" smtClean="0"/>
              <a:t>4/11/2022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223847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CE1620-C1F4-4CF5-BA76-06F968373EC2}" type="datetimeFigureOut">
              <a:rPr lang="en-US" smtClean="0"/>
              <a:t>4/11/2022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B1E8382-9C5B-4050-88F9-EA92AE0D1A5C}"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466772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4/11/2022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28120621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4/11/2022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B1E8382-9C5B-4050-88F9-EA92AE0D1A5C}"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98618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4/11/2022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31071720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CE1620-C1F4-4CF5-BA76-06F968373EC2}" type="datetimeFigureOut">
              <a:rPr lang="en-US" smtClean="0"/>
              <a:t>4/11/2022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28921650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CE1620-C1F4-4CF5-BA76-06F968373EC2}" type="datetimeFigureOut">
              <a:rPr lang="en-US" smtClean="0"/>
              <a:t>4/11/2022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598421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CE1620-C1F4-4CF5-BA76-06F968373EC2}" type="datetimeFigureOut">
              <a:rPr lang="en-US" smtClean="0"/>
              <a:t>4/11/2022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B1E8382-9C5B-4050-88F9-EA92AE0D1A5C}" type="slidenum">
              <a:rPr lang="en-US" smtClean="0"/>
              <a:t>‹#›</a:t>
            </a:fld>
            <a:endParaRPr lang="en-US"/>
          </a:p>
        </p:txBody>
      </p:sp>
      <p:pic>
        <p:nvPicPr>
          <p:cNvPr id="9" name="Picture 8"/>
          <p:cNvPicPr>
            <a:picLocks noChangeAspect="1"/>
          </p:cNvPicPr>
          <p:nvPr userDrawn="1"/>
        </p:nvPicPr>
        <p:blipFill>
          <a:blip r:embed="rId2"/>
          <a:stretch>
            <a:fillRect/>
          </a:stretch>
        </p:blipFill>
        <p:spPr>
          <a:xfrm>
            <a:off x="10082784" y="338044"/>
            <a:ext cx="1725287" cy="1487581"/>
          </a:xfrm>
          <a:prstGeom prst="rect">
            <a:avLst/>
          </a:prstGeom>
        </p:spPr>
      </p:pic>
    </p:spTree>
    <p:extLst>
      <p:ext uri="{BB962C8B-B14F-4D97-AF65-F5344CB8AC3E}">
        <p14:creationId xmlns:p14="http://schemas.microsoft.com/office/powerpoint/2010/main" val="2200530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CE1620-C1F4-4CF5-BA76-06F968373EC2}" type="datetimeFigureOut">
              <a:rPr lang="en-US" smtClean="0"/>
              <a:t>4/11/2022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2331482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CE1620-C1F4-4CF5-BA76-06F968373EC2}" type="datetimeFigureOut">
              <a:rPr lang="en-US" smtClean="0"/>
              <a:t>4/11/2022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3851795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CE1620-C1F4-4CF5-BA76-06F968373EC2}" type="datetimeFigureOut">
              <a:rPr lang="en-US" smtClean="0"/>
              <a:t>4/11/2022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1166280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8CE1620-C1F4-4CF5-BA76-06F968373EC2}" type="datetimeFigureOut">
              <a:rPr lang="en-US" smtClean="0"/>
              <a:t>4/11/2022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2747950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CE1620-C1F4-4CF5-BA76-06F968373EC2}" type="datetimeFigureOut">
              <a:rPr lang="en-US" smtClean="0"/>
              <a:t>4/11/2022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3812944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4/11/2022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2037603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4/11/2022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4217507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8CE1620-C1F4-4CF5-BA76-06F968373EC2}" type="datetimeFigureOut">
              <a:rPr lang="en-US" smtClean="0"/>
              <a:t>4/11/2022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7B1E8382-9C5B-4050-88F9-EA92AE0D1A5C}" type="slidenum">
              <a:rPr lang="en-US" smtClean="0"/>
              <a:t>‹#›</a:t>
            </a:fld>
            <a:endParaRPr lang="en-US"/>
          </a:p>
        </p:txBody>
      </p:sp>
    </p:spTree>
    <p:extLst>
      <p:ext uri="{BB962C8B-B14F-4D97-AF65-F5344CB8AC3E}">
        <p14:creationId xmlns:p14="http://schemas.microsoft.com/office/powerpoint/2010/main" val="3788633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4.emf"/><Relationship Id="rId7" Type="http://schemas.openxmlformats.org/officeDocument/2006/relationships/image" Target="../media/image8.emf"/><Relationship Id="rId2" Type="http://schemas.openxmlformats.org/officeDocument/2006/relationships/image" Target="../media/image3.emf"/><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emf"/><Relationship Id="rId10" Type="http://schemas.openxmlformats.org/officeDocument/2006/relationships/image" Target="../media/image11.jpeg"/><Relationship Id="rId4" Type="http://schemas.openxmlformats.org/officeDocument/2006/relationships/image" Target="../media/image5.emf"/><Relationship Id="rId9" Type="http://schemas.openxmlformats.org/officeDocument/2006/relationships/image" Target="../media/image10.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779301" y="4219634"/>
            <a:ext cx="2633398" cy="2260482"/>
          </a:xfrm>
          <a:prstGeom prst="rect">
            <a:avLst/>
          </a:prstGeom>
          <a:effectLst>
            <a:outerShdw blurRad="50800" dist="50800" dir="5400000" algn="ctr" rotWithShape="0">
              <a:srgbClr val="000000"/>
            </a:outerShdw>
          </a:effectLst>
        </p:spPr>
      </p:pic>
      <p:sp>
        <p:nvSpPr>
          <p:cNvPr id="2" name="Title 1"/>
          <p:cNvSpPr>
            <a:spLocks noGrp="1"/>
          </p:cNvSpPr>
          <p:nvPr>
            <p:ph type="ctrTitle"/>
          </p:nvPr>
        </p:nvSpPr>
        <p:spPr>
          <a:xfrm>
            <a:off x="2372879" y="1107726"/>
            <a:ext cx="8915399" cy="2262781"/>
          </a:xfrm>
        </p:spPr>
        <p:txBody>
          <a:bodyPr/>
          <a:lstStyle/>
          <a:p>
            <a:r>
              <a:rPr lang="en-US" dirty="0"/>
              <a:t>Sienna Forest Homeowners Association</a:t>
            </a:r>
          </a:p>
        </p:txBody>
      </p:sp>
      <p:sp>
        <p:nvSpPr>
          <p:cNvPr id="3" name="Subtitle 2"/>
          <p:cNvSpPr>
            <a:spLocks noGrp="1"/>
          </p:cNvSpPr>
          <p:nvPr>
            <p:ph type="subTitle" idx="1"/>
          </p:nvPr>
        </p:nvSpPr>
        <p:spPr>
          <a:xfrm>
            <a:off x="2564829" y="4618883"/>
            <a:ext cx="8915399" cy="1126283"/>
          </a:xfrm>
        </p:spPr>
        <p:txBody>
          <a:bodyPr/>
          <a:lstStyle/>
          <a:p>
            <a:r>
              <a:rPr lang="en-US" dirty="0"/>
              <a:t>4/11/22</a:t>
            </a:r>
          </a:p>
        </p:txBody>
      </p:sp>
    </p:spTree>
    <p:extLst>
      <p:ext uri="{BB962C8B-B14F-4D97-AF65-F5344CB8AC3E}">
        <p14:creationId xmlns:p14="http://schemas.microsoft.com/office/powerpoint/2010/main" val="418508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C6FAA-9ABB-4F27-880E-0C546F96016F}"/>
              </a:ext>
            </a:extLst>
          </p:cNvPr>
          <p:cNvSpPr>
            <a:spLocks noGrp="1"/>
          </p:cNvSpPr>
          <p:nvPr>
            <p:ph type="title"/>
          </p:nvPr>
        </p:nvSpPr>
        <p:spPr/>
        <p:txBody>
          <a:bodyPr/>
          <a:lstStyle/>
          <a:p>
            <a:r>
              <a:rPr lang="en-US" dirty="0"/>
              <a:t>Backup</a:t>
            </a:r>
          </a:p>
        </p:txBody>
      </p:sp>
      <p:sp>
        <p:nvSpPr>
          <p:cNvPr id="3" name="Content Placeholder 2">
            <a:extLst>
              <a:ext uri="{FF2B5EF4-FFF2-40B4-BE49-F238E27FC236}">
                <a16:creationId xmlns:a16="http://schemas.microsoft.com/office/drawing/2014/main" id="{FFD1B925-C090-4481-B3D4-DECA6D08642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73859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Easements</a:t>
            </a:r>
          </a:p>
        </p:txBody>
      </p:sp>
      <p:sp>
        <p:nvSpPr>
          <p:cNvPr id="3" name="Content Placeholder 2"/>
          <p:cNvSpPr>
            <a:spLocks noGrp="1"/>
          </p:cNvSpPr>
          <p:nvPr>
            <p:ph idx="1"/>
          </p:nvPr>
        </p:nvSpPr>
        <p:spPr>
          <a:xfrm>
            <a:off x="2442908" y="2182368"/>
            <a:ext cx="8915400" cy="4301878"/>
          </a:xfrm>
        </p:spPr>
        <p:txBody>
          <a:bodyPr>
            <a:normAutofit/>
          </a:bodyPr>
          <a:lstStyle/>
          <a:p>
            <a:r>
              <a:rPr lang="en-US" dirty="0"/>
              <a:t>10 feet parallel to front and back lot lines</a:t>
            </a:r>
          </a:p>
          <a:p>
            <a:r>
              <a:rPr lang="en-US" dirty="0"/>
              <a:t>5 feet along each side lot line</a:t>
            </a:r>
          </a:p>
          <a:p>
            <a:r>
              <a:rPr lang="en-US" dirty="0"/>
              <a:t>36-37 and 37-38 have 12.5 foot easements on side lot lines</a:t>
            </a:r>
          </a:p>
          <a:p>
            <a:r>
              <a:rPr lang="en-US" dirty="0"/>
              <a:t>Easement over all portions of a lot (except where  unit is constructed) to maintain, correct, and improve drainage of surface water.  Including the right to cut trees bushes, shrubbery or make </a:t>
            </a:r>
            <a:r>
              <a:rPr lang="en-US" dirty="0" err="1"/>
              <a:t>gradings</a:t>
            </a:r>
            <a:endParaRPr lang="en-US" dirty="0"/>
          </a:p>
          <a:p>
            <a:pPr lvl="1"/>
            <a:r>
              <a:rPr lang="en-US" dirty="0"/>
              <a:t>Restore surface to its original condition as practical, but not required to replace or repair fences, walls, structures, landscaping or other improvements that were located within the easement areas</a:t>
            </a:r>
          </a:p>
        </p:txBody>
      </p:sp>
    </p:spTree>
    <p:extLst>
      <p:ext uri="{BB962C8B-B14F-4D97-AF65-F5344CB8AC3E}">
        <p14:creationId xmlns:p14="http://schemas.microsoft.com/office/powerpoint/2010/main" val="25955738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92236" y="85344"/>
            <a:ext cx="9548903" cy="6858000"/>
          </a:xfrm>
          <a:prstGeom prst="rect">
            <a:avLst/>
          </a:prstGeom>
        </p:spPr>
      </p:pic>
    </p:spTree>
    <p:extLst>
      <p:ext uri="{BB962C8B-B14F-4D97-AF65-F5344CB8AC3E}">
        <p14:creationId xmlns:p14="http://schemas.microsoft.com/office/powerpoint/2010/main" val="16955370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2746" y="0"/>
            <a:ext cx="9347596" cy="6858000"/>
          </a:xfrm>
          <a:prstGeom prst="rect">
            <a:avLst/>
          </a:prstGeom>
        </p:spPr>
      </p:pic>
    </p:spTree>
    <p:extLst>
      <p:ext uri="{BB962C8B-B14F-4D97-AF65-F5344CB8AC3E}">
        <p14:creationId xmlns:p14="http://schemas.microsoft.com/office/powerpoint/2010/main" val="33879656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Solid Rock Engineering Swale Plan</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3438047" y="-1377598"/>
            <a:ext cx="5460757" cy="10849426"/>
          </a:xfrm>
        </p:spPr>
      </p:pic>
    </p:spTree>
    <p:extLst>
      <p:ext uri="{BB962C8B-B14F-4D97-AF65-F5344CB8AC3E}">
        <p14:creationId xmlns:p14="http://schemas.microsoft.com/office/powerpoint/2010/main" val="3022514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a:xfrm>
            <a:off x="2471928" y="1524000"/>
            <a:ext cx="8939784" cy="5334000"/>
          </a:xfrm>
        </p:spPr>
        <p:txBody>
          <a:bodyPr>
            <a:normAutofit/>
          </a:bodyPr>
          <a:lstStyle/>
          <a:p>
            <a:r>
              <a:rPr lang="en-US" dirty="0"/>
              <a:t>Welcome/Purpose of Meeting - Kurt</a:t>
            </a:r>
          </a:p>
          <a:p>
            <a:r>
              <a:rPr lang="en-US" dirty="0"/>
              <a:t>Covenants HOA Responsibilities</a:t>
            </a:r>
          </a:p>
          <a:p>
            <a:r>
              <a:rPr lang="en-US" dirty="0"/>
              <a:t>Covenants Homeowner Responsibilities</a:t>
            </a:r>
          </a:p>
          <a:p>
            <a:r>
              <a:rPr lang="en-US" dirty="0"/>
              <a:t>Swale Repair History</a:t>
            </a:r>
          </a:p>
          <a:p>
            <a:r>
              <a:rPr lang="en-US" dirty="0"/>
              <a:t>Current State Tanya Ter East</a:t>
            </a:r>
          </a:p>
          <a:p>
            <a:r>
              <a:rPr lang="en-US" dirty="0"/>
              <a:t>Assessment</a:t>
            </a:r>
          </a:p>
          <a:p>
            <a:pPr lvl="1"/>
            <a:r>
              <a:rPr lang="en-US" dirty="0"/>
              <a:t>$600 to be paid within 1 month</a:t>
            </a:r>
          </a:p>
          <a:p>
            <a:pPr lvl="1"/>
            <a:r>
              <a:rPr lang="en-US" dirty="0"/>
              <a:t>Or 1st $300 payment within 1 month and 2nd $300 payment within 2 months</a:t>
            </a:r>
          </a:p>
          <a:p>
            <a:r>
              <a:rPr lang="en-US" dirty="0"/>
              <a:t>Questions</a:t>
            </a:r>
          </a:p>
          <a:p>
            <a:r>
              <a:rPr lang="en-US" dirty="0"/>
              <a:t>Member Vote Assessment only - Cheryl</a:t>
            </a:r>
          </a:p>
          <a:p>
            <a:pPr lvl="1"/>
            <a:r>
              <a:rPr lang="en-US" dirty="0"/>
              <a:t>1 vote per lot</a:t>
            </a:r>
          </a:p>
          <a:p>
            <a:pPr lvl="1"/>
            <a:endParaRPr lang="en-US" dirty="0"/>
          </a:p>
          <a:p>
            <a:pPr lvl="1"/>
            <a:endParaRPr lang="en-US" dirty="0"/>
          </a:p>
        </p:txBody>
      </p:sp>
    </p:spTree>
    <p:extLst>
      <p:ext uri="{BB962C8B-B14F-4D97-AF65-F5344CB8AC3E}">
        <p14:creationId xmlns:p14="http://schemas.microsoft.com/office/powerpoint/2010/main" val="2792443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HOA Responsibilities</a:t>
            </a:r>
          </a:p>
        </p:txBody>
      </p:sp>
      <p:sp>
        <p:nvSpPr>
          <p:cNvPr id="3" name="Content Placeholder 2"/>
          <p:cNvSpPr>
            <a:spLocks noGrp="1"/>
          </p:cNvSpPr>
          <p:nvPr>
            <p:ph idx="1"/>
          </p:nvPr>
        </p:nvSpPr>
        <p:spPr/>
        <p:txBody>
          <a:bodyPr>
            <a:normAutofit fontScale="70000" lnSpcReduction="20000"/>
          </a:bodyPr>
          <a:lstStyle/>
          <a:p>
            <a:r>
              <a:rPr lang="en-US" dirty="0"/>
              <a:t>Maintain Stormwater Management System installed by the Developer</a:t>
            </a:r>
          </a:p>
          <a:p>
            <a:pPr lvl="1"/>
            <a:r>
              <a:rPr lang="en-US" dirty="0"/>
              <a:t>STRWMD Permit No. 42-03101431IM</a:t>
            </a:r>
          </a:p>
          <a:p>
            <a:r>
              <a:rPr lang="en-US" dirty="0"/>
              <a:t>Maintain Retention pond</a:t>
            </a:r>
          </a:p>
          <a:p>
            <a:r>
              <a:rPr lang="en-US" dirty="0"/>
              <a:t>Maintain Drainage</a:t>
            </a:r>
          </a:p>
          <a:p>
            <a:r>
              <a:rPr lang="en-US" dirty="0"/>
              <a:t>Contract with vendors</a:t>
            </a:r>
          </a:p>
          <a:p>
            <a:pPr marL="0" indent="0">
              <a:buNone/>
            </a:pPr>
            <a:endParaRPr lang="en-US" dirty="0"/>
          </a:p>
          <a:p>
            <a:pPr marL="0" indent="0">
              <a:buNone/>
            </a:pPr>
            <a:r>
              <a:rPr lang="en-US" b="1" dirty="0"/>
              <a:t>Articles of Incorporation 3e</a:t>
            </a:r>
            <a:r>
              <a:rPr lang="en-US" dirty="0"/>
              <a:t>: “Maintenance.  Too maintain, manage, repair, replace and operate all the common areas, including but no limited to the street right of ways and the stormwater management system and all associated facilities.</a:t>
            </a:r>
          </a:p>
          <a:p>
            <a:pPr marL="0" indent="0">
              <a:buNone/>
            </a:pPr>
            <a:endParaRPr lang="en-US" dirty="0"/>
          </a:p>
          <a:p>
            <a:pPr marL="0" indent="0">
              <a:buNone/>
            </a:pPr>
            <a:r>
              <a:rPr lang="en-US" b="1" dirty="0"/>
              <a:t>Covenants and Restrictions 5b</a:t>
            </a:r>
            <a:r>
              <a:rPr lang="en-US" dirty="0"/>
              <a:t>: Stormwater Management System The Association [sic] provide and be responsible for the maintenance, operation and repair of the Stormwater Management System installed by Developer as part of the Work [sic]</a:t>
            </a:r>
            <a:r>
              <a:rPr lang="en-US" dirty="0" err="1"/>
              <a:t>Matinenance</a:t>
            </a:r>
            <a:r>
              <a:rPr lang="en-US" dirty="0"/>
              <a:t> of the stormwater Management System shall mean the exercise of practices which allow the system to provide drainage, water storage, conveyance or other surface water or stormwater management capability as permitted by the St. Johns River Water Management </a:t>
            </a:r>
            <a:r>
              <a:rPr lang="en-US" dirty="0" err="1"/>
              <a:t>Disctirct</a:t>
            </a:r>
            <a:endParaRPr lang="en-US" dirty="0"/>
          </a:p>
          <a:p>
            <a:pPr marL="0" indent="0">
              <a:buNone/>
            </a:pPr>
            <a:endParaRPr lang="en-US" dirty="0"/>
          </a:p>
          <a:p>
            <a:endParaRPr lang="en-US" dirty="0"/>
          </a:p>
        </p:txBody>
      </p:sp>
    </p:spTree>
    <p:extLst>
      <p:ext uri="{BB962C8B-B14F-4D97-AF65-F5344CB8AC3E}">
        <p14:creationId xmlns:p14="http://schemas.microsoft.com/office/powerpoint/2010/main" val="3872150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HOA Responsibilities</a:t>
            </a:r>
          </a:p>
        </p:txBody>
      </p:sp>
      <p:sp>
        <p:nvSpPr>
          <p:cNvPr id="3" name="Content Placeholder 2"/>
          <p:cNvSpPr>
            <a:spLocks noGrp="1"/>
          </p:cNvSpPr>
          <p:nvPr>
            <p:ph idx="1"/>
          </p:nvPr>
        </p:nvSpPr>
        <p:spPr/>
        <p:txBody>
          <a:bodyPr>
            <a:normAutofit/>
          </a:bodyPr>
          <a:lstStyle/>
          <a:p>
            <a:pPr marL="0" indent="0">
              <a:buNone/>
            </a:pPr>
            <a:r>
              <a:rPr lang="en-US" b="1" dirty="0"/>
              <a:t>Covenants and Restrictions 5c</a:t>
            </a:r>
            <a:r>
              <a:rPr lang="en-US" dirty="0"/>
              <a:t>: Notwithstanding any other provisions to the contrary herein or elsewhere, the Association’s responsibility to maintain at it sole expense the Stormwater Management System, may not be altered, mitigated, abated, terminated or otherwise lessened.  This provision for maintenance shall inure to the benefit of governmental authorities having jurisdiction over said areas as well </a:t>
            </a:r>
            <a:r>
              <a:rPr lang="en-US" dirty="0" err="1"/>
              <a:t>eeas</a:t>
            </a:r>
            <a:r>
              <a:rPr lang="en-US" dirty="0"/>
              <a:t> the owner of any property abutting said areas, and the governmental authority or Owner shall have the right to enforce, by a proceeding at law or in equity, the provisions contained in this Declaration which relate to the maintenance, operation or repair of the </a:t>
            </a:r>
            <a:r>
              <a:rPr lang="en-US" dirty="0" err="1"/>
              <a:t>Surfacewater</a:t>
            </a:r>
            <a:r>
              <a:rPr lang="en-US" dirty="0"/>
              <a:t> Management System.</a:t>
            </a:r>
          </a:p>
          <a:p>
            <a:pPr marL="0" indent="0">
              <a:buNone/>
            </a:pPr>
            <a:endParaRPr lang="en-US" dirty="0"/>
          </a:p>
          <a:p>
            <a:endParaRPr lang="en-US" dirty="0"/>
          </a:p>
        </p:txBody>
      </p:sp>
    </p:spTree>
    <p:extLst>
      <p:ext uri="{BB962C8B-B14F-4D97-AF65-F5344CB8AC3E}">
        <p14:creationId xmlns:p14="http://schemas.microsoft.com/office/powerpoint/2010/main" val="1541759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HOA Responsibilities</a:t>
            </a:r>
          </a:p>
        </p:txBody>
      </p:sp>
      <p:sp>
        <p:nvSpPr>
          <p:cNvPr id="3" name="Content Placeholder 2"/>
          <p:cNvSpPr>
            <a:spLocks noGrp="1"/>
          </p:cNvSpPr>
          <p:nvPr>
            <p:ph idx="1"/>
          </p:nvPr>
        </p:nvSpPr>
        <p:spPr/>
        <p:txBody>
          <a:bodyPr>
            <a:normAutofit/>
          </a:bodyPr>
          <a:lstStyle/>
          <a:p>
            <a:pPr marL="0" indent="0">
              <a:buNone/>
            </a:pPr>
            <a:r>
              <a:rPr lang="en-US" b="1" dirty="0"/>
              <a:t>By Laws 5.1</a:t>
            </a:r>
            <a:r>
              <a:rPr lang="en-US" dirty="0"/>
              <a:t>: General.  The board has the power to exercise for an on behalf of this Association all powers, duties, and privileges vested in, or delegated to, this association and not reserved to its membership by any provision of these By-laws, the Articles, or the Declaration.  Without limitation, the Board may employ all managers, independent contractors, professional advisors, and employees and agents as the Board deems advisable, prescribe their duties, and fix their compensation if any. The board has the authority to contract for services an materials to be provide for the benefits of the Owners or the Property consistent with the provisions of the Declaration.</a:t>
            </a:r>
          </a:p>
          <a:p>
            <a:pPr marL="0" indent="0">
              <a:buNone/>
            </a:pPr>
            <a:endParaRPr lang="en-US" dirty="0"/>
          </a:p>
          <a:p>
            <a:endParaRPr lang="en-US" dirty="0"/>
          </a:p>
        </p:txBody>
      </p:sp>
    </p:spTree>
    <p:extLst>
      <p:ext uri="{BB962C8B-B14F-4D97-AF65-F5344CB8AC3E}">
        <p14:creationId xmlns:p14="http://schemas.microsoft.com/office/powerpoint/2010/main" val="29367782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Homeowner Responsibilities</a:t>
            </a:r>
          </a:p>
        </p:txBody>
      </p:sp>
      <p:sp>
        <p:nvSpPr>
          <p:cNvPr id="3" name="Content Placeholder 2"/>
          <p:cNvSpPr>
            <a:spLocks noGrp="1"/>
          </p:cNvSpPr>
          <p:nvPr>
            <p:ph idx="1"/>
          </p:nvPr>
        </p:nvSpPr>
        <p:spPr>
          <a:xfrm>
            <a:off x="1784540" y="1786128"/>
            <a:ext cx="8915400" cy="4431792"/>
          </a:xfrm>
        </p:spPr>
        <p:txBody>
          <a:bodyPr>
            <a:normAutofit/>
          </a:bodyPr>
          <a:lstStyle/>
          <a:p>
            <a:r>
              <a:rPr lang="en-US" dirty="0"/>
              <a:t>Owners shall not construct any improvement on the easement areas, nor alter the flow of drainage, nor landscape such areas with hedges, trees or other landscape items that might interfere with the exercise of the easement rights.</a:t>
            </a:r>
          </a:p>
          <a:p>
            <a:r>
              <a:rPr lang="en-US" dirty="0"/>
              <a:t>Provide access to the HOA and its contractors to carry out its duties</a:t>
            </a:r>
          </a:p>
        </p:txBody>
      </p:sp>
    </p:spTree>
    <p:extLst>
      <p:ext uri="{BB962C8B-B14F-4D97-AF65-F5344CB8AC3E}">
        <p14:creationId xmlns:p14="http://schemas.microsoft.com/office/powerpoint/2010/main" val="406115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Swale Repair - History</a:t>
            </a:r>
          </a:p>
        </p:txBody>
      </p:sp>
      <p:sp>
        <p:nvSpPr>
          <p:cNvPr id="3" name="Content Placeholder 2"/>
          <p:cNvSpPr>
            <a:spLocks noGrp="1"/>
          </p:cNvSpPr>
          <p:nvPr>
            <p:ph idx="1"/>
          </p:nvPr>
        </p:nvSpPr>
        <p:spPr>
          <a:xfrm>
            <a:off x="2503868" y="2255520"/>
            <a:ext cx="8915400" cy="4387222"/>
          </a:xfrm>
        </p:spPr>
        <p:txBody>
          <a:bodyPr/>
          <a:lstStyle/>
          <a:p>
            <a:r>
              <a:rPr lang="en-US" dirty="0"/>
              <a:t>1/18/21 – Letter notifying residents of swale work</a:t>
            </a:r>
          </a:p>
          <a:p>
            <a:r>
              <a:rPr lang="en-US" dirty="0"/>
              <a:t>3/2/21 - Absolute Contracting contract signed ($10k)</a:t>
            </a:r>
          </a:p>
          <a:p>
            <a:r>
              <a:rPr lang="en-US" dirty="0"/>
              <a:t>6/21/21 – Swale Repair Begins</a:t>
            </a:r>
          </a:p>
          <a:p>
            <a:r>
              <a:rPr lang="en-US" dirty="0"/>
              <a:t>7/12/21 - Absolute Contracting </a:t>
            </a:r>
            <a:r>
              <a:rPr lang="en-US" dirty="0" err="1"/>
              <a:t>Punchlist</a:t>
            </a:r>
            <a:r>
              <a:rPr lang="en-US" dirty="0"/>
              <a:t> 1 work done</a:t>
            </a:r>
          </a:p>
          <a:p>
            <a:r>
              <a:rPr lang="en-US" dirty="0"/>
              <a:t>8/2/21 - </a:t>
            </a:r>
            <a:r>
              <a:rPr lang="en-US" dirty="0" err="1"/>
              <a:t>Punchlist</a:t>
            </a:r>
            <a:r>
              <a:rPr lang="en-US" dirty="0"/>
              <a:t> 2 submitted to Absolute Contracting</a:t>
            </a:r>
          </a:p>
          <a:p>
            <a:r>
              <a:rPr lang="en-US" dirty="0"/>
              <a:t>10/4/21 - Solid Rock Engineering Consulting</a:t>
            </a:r>
          </a:p>
          <a:p>
            <a:r>
              <a:rPr lang="en-US" dirty="0"/>
              <a:t>10/28/21 – Solid Rock Formal design provided ($50k </a:t>
            </a:r>
            <a:r>
              <a:rPr lang="en-US" dirty="0" err="1"/>
              <a:t>est</a:t>
            </a:r>
            <a:r>
              <a:rPr lang="en-US" dirty="0"/>
              <a:t> for pipe)</a:t>
            </a:r>
          </a:p>
          <a:p>
            <a:r>
              <a:rPr lang="en-US" dirty="0"/>
              <a:t>11/18/21– Earthworks consulting first site visit</a:t>
            </a:r>
          </a:p>
        </p:txBody>
      </p:sp>
    </p:spTree>
    <p:extLst>
      <p:ext uri="{BB962C8B-B14F-4D97-AF65-F5344CB8AC3E}">
        <p14:creationId xmlns:p14="http://schemas.microsoft.com/office/powerpoint/2010/main" val="2609824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State of Tanya Terrace E</a:t>
            </a:r>
          </a:p>
        </p:txBody>
      </p:sp>
      <p:sp>
        <p:nvSpPr>
          <p:cNvPr id="3" name="Content Placeholder 2"/>
          <p:cNvSpPr>
            <a:spLocks noGrp="1"/>
          </p:cNvSpPr>
          <p:nvPr>
            <p:ph idx="1"/>
          </p:nvPr>
        </p:nvSpPr>
        <p:spPr>
          <a:xfrm>
            <a:off x="2589212" y="1475232"/>
            <a:ext cx="8915400" cy="4435990"/>
          </a:xfrm>
        </p:spPr>
        <p:txBody>
          <a:bodyPr>
            <a:normAutofit/>
          </a:bodyPr>
          <a:lstStyle/>
          <a:p>
            <a:r>
              <a:rPr lang="en-US" dirty="0"/>
              <a:t>20 items on the </a:t>
            </a:r>
            <a:r>
              <a:rPr lang="en-US" dirty="0" err="1"/>
              <a:t>punchlist</a:t>
            </a:r>
            <a:r>
              <a:rPr lang="en-US" dirty="0"/>
              <a:t> from 8/2/21</a:t>
            </a:r>
          </a:p>
          <a:p>
            <a:pPr lvl="1"/>
            <a:r>
              <a:rPr lang="en-US" dirty="0"/>
              <a:t>Erosion</a:t>
            </a:r>
          </a:p>
          <a:p>
            <a:pPr lvl="1"/>
            <a:r>
              <a:rPr lang="en-US" dirty="0"/>
              <a:t>Standing Water</a:t>
            </a:r>
          </a:p>
          <a:p>
            <a:pPr lvl="1"/>
            <a:r>
              <a:rPr lang="en-US" dirty="0"/>
              <a:t>Dead sod</a:t>
            </a:r>
          </a:p>
          <a:p>
            <a:pPr lvl="1"/>
            <a:endParaRPr lang="en-US" dirty="0"/>
          </a:p>
          <a:p>
            <a:endParaRPr lang="en-US" dirty="0"/>
          </a:p>
          <a:p>
            <a:endParaRPr lang="en-US" dirty="0"/>
          </a:p>
        </p:txBody>
      </p:sp>
      <p:pic>
        <p:nvPicPr>
          <p:cNvPr id="5" name="Picture 4">
            <a:extLst>
              <a:ext uri="{FF2B5EF4-FFF2-40B4-BE49-F238E27FC236}">
                <a16:creationId xmlns:a16="http://schemas.microsoft.com/office/drawing/2014/main" id="{1C64C3C7-79DA-4676-8851-AD1F65A4B5CC}"/>
              </a:ext>
            </a:extLst>
          </p:cNvPr>
          <p:cNvPicPr>
            <a:picLocks noChangeAspect="1"/>
          </p:cNvPicPr>
          <p:nvPr/>
        </p:nvPicPr>
        <p:blipFill>
          <a:blip r:embed="rId2"/>
          <a:stretch>
            <a:fillRect/>
          </a:stretch>
        </p:blipFill>
        <p:spPr>
          <a:xfrm>
            <a:off x="462536" y="4428594"/>
            <a:ext cx="1584504" cy="2128799"/>
          </a:xfrm>
          <a:prstGeom prst="rect">
            <a:avLst/>
          </a:prstGeom>
        </p:spPr>
      </p:pic>
      <p:pic>
        <p:nvPicPr>
          <p:cNvPr id="7" name="Picture 6">
            <a:extLst>
              <a:ext uri="{FF2B5EF4-FFF2-40B4-BE49-F238E27FC236}">
                <a16:creationId xmlns:a16="http://schemas.microsoft.com/office/drawing/2014/main" id="{201EA811-635A-4E5C-94E7-19EA28221694}"/>
              </a:ext>
            </a:extLst>
          </p:cNvPr>
          <p:cNvPicPr>
            <a:picLocks noChangeAspect="1"/>
          </p:cNvPicPr>
          <p:nvPr/>
        </p:nvPicPr>
        <p:blipFill>
          <a:blip r:embed="rId3"/>
          <a:stretch>
            <a:fillRect/>
          </a:stretch>
        </p:blipFill>
        <p:spPr>
          <a:xfrm flipH="1">
            <a:off x="2347592" y="4420399"/>
            <a:ext cx="1689620" cy="2270025"/>
          </a:xfrm>
          <a:prstGeom prst="rect">
            <a:avLst/>
          </a:prstGeom>
        </p:spPr>
      </p:pic>
      <p:pic>
        <p:nvPicPr>
          <p:cNvPr id="9" name="Picture 8">
            <a:extLst>
              <a:ext uri="{FF2B5EF4-FFF2-40B4-BE49-F238E27FC236}">
                <a16:creationId xmlns:a16="http://schemas.microsoft.com/office/drawing/2014/main" id="{83E353DE-06D1-4E1D-9270-1177D3CBB26E}"/>
              </a:ext>
            </a:extLst>
          </p:cNvPr>
          <p:cNvPicPr>
            <a:picLocks noChangeAspect="1"/>
          </p:cNvPicPr>
          <p:nvPr/>
        </p:nvPicPr>
        <p:blipFill>
          <a:blip r:embed="rId4"/>
          <a:stretch>
            <a:fillRect/>
          </a:stretch>
        </p:blipFill>
        <p:spPr>
          <a:xfrm>
            <a:off x="5942638" y="4478777"/>
            <a:ext cx="1606282" cy="2158059"/>
          </a:xfrm>
          <a:prstGeom prst="rect">
            <a:avLst/>
          </a:prstGeom>
        </p:spPr>
      </p:pic>
      <p:pic>
        <p:nvPicPr>
          <p:cNvPr id="11" name="Picture 10">
            <a:extLst>
              <a:ext uri="{FF2B5EF4-FFF2-40B4-BE49-F238E27FC236}">
                <a16:creationId xmlns:a16="http://schemas.microsoft.com/office/drawing/2014/main" id="{CF9F4D97-789D-4D55-AB69-8E5A4E789287}"/>
              </a:ext>
            </a:extLst>
          </p:cNvPr>
          <p:cNvPicPr>
            <a:picLocks noChangeAspect="1"/>
          </p:cNvPicPr>
          <p:nvPr/>
        </p:nvPicPr>
        <p:blipFill>
          <a:blip r:embed="rId5"/>
          <a:stretch>
            <a:fillRect/>
          </a:stretch>
        </p:blipFill>
        <p:spPr>
          <a:xfrm>
            <a:off x="7897487" y="4485437"/>
            <a:ext cx="1542194" cy="2071956"/>
          </a:xfrm>
          <a:prstGeom prst="rect">
            <a:avLst/>
          </a:prstGeom>
        </p:spPr>
      </p:pic>
      <p:pic>
        <p:nvPicPr>
          <p:cNvPr id="13" name="Picture 12">
            <a:extLst>
              <a:ext uri="{FF2B5EF4-FFF2-40B4-BE49-F238E27FC236}">
                <a16:creationId xmlns:a16="http://schemas.microsoft.com/office/drawing/2014/main" id="{A97C0C39-E6AE-4AF8-888C-32E14D1F66F6}"/>
              </a:ext>
            </a:extLst>
          </p:cNvPr>
          <p:cNvPicPr>
            <a:picLocks noChangeAspect="1"/>
          </p:cNvPicPr>
          <p:nvPr/>
        </p:nvPicPr>
        <p:blipFill>
          <a:blip r:embed="rId6"/>
          <a:stretch>
            <a:fillRect/>
          </a:stretch>
        </p:blipFill>
        <p:spPr>
          <a:xfrm>
            <a:off x="10243905" y="4420399"/>
            <a:ext cx="1689619" cy="2270022"/>
          </a:xfrm>
          <a:prstGeom prst="rect">
            <a:avLst/>
          </a:prstGeom>
        </p:spPr>
      </p:pic>
      <p:pic>
        <p:nvPicPr>
          <p:cNvPr id="15" name="Picture 14">
            <a:extLst>
              <a:ext uri="{FF2B5EF4-FFF2-40B4-BE49-F238E27FC236}">
                <a16:creationId xmlns:a16="http://schemas.microsoft.com/office/drawing/2014/main" id="{A55FF4DA-B52C-46CD-9284-721CDCB86FD3}"/>
              </a:ext>
            </a:extLst>
          </p:cNvPr>
          <p:cNvPicPr>
            <a:picLocks noChangeAspect="1"/>
          </p:cNvPicPr>
          <p:nvPr/>
        </p:nvPicPr>
        <p:blipFill>
          <a:blip r:embed="rId7"/>
          <a:stretch>
            <a:fillRect/>
          </a:stretch>
        </p:blipFill>
        <p:spPr>
          <a:xfrm>
            <a:off x="7820079" y="2142690"/>
            <a:ext cx="1542195" cy="2071957"/>
          </a:xfrm>
          <a:prstGeom prst="rect">
            <a:avLst/>
          </a:prstGeom>
        </p:spPr>
      </p:pic>
      <p:pic>
        <p:nvPicPr>
          <p:cNvPr id="17" name="Picture 16">
            <a:extLst>
              <a:ext uri="{FF2B5EF4-FFF2-40B4-BE49-F238E27FC236}">
                <a16:creationId xmlns:a16="http://schemas.microsoft.com/office/drawing/2014/main" id="{F7A1389E-243E-4AB1-BB17-8B5C219706FD}"/>
              </a:ext>
            </a:extLst>
          </p:cNvPr>
          <p:cNvPicPr>
            <a:picLocks noChangeAspect="1"/>
          </p:cNvPicPr>
          <p:nvPr/>
        </p:nvPicPr>
        <p:blipFill>
          <a:blip r:embed="rId8"/>
          <a:stretch>
            <a:fillRect/>
          </a:stretch>
        </p:blipFill>
        <p:spPr>
          <a:xfrm>
            <a:off x="10270978" y="2106623"/>
            <a:ext cx="1662546" cy="2233650"/>
          </a:xfrm>
          <a:prstGeom prst="rect">
            <a:avLst/>
          </a:prstGeom>
        </p:spPr>
      </p:pic>
      <p:pic>
        <p:nvPicPr>
          <p:cNvPr id="19" name="Picture 18">
            <a:extLst>
              <a:ext uri="{FF2B5EF4-FFF2-40B4-BE49-F238E27FC236}">
                <a16:creationId xmlns:a16="http://schemas.microsoft.com/office/drawing/2014/main" id="{2A8566BD-4D7D-42F4-8F16-F08C885EFB2C}"/>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rot="5400000">
            <a:off x="184338" y="2351946"/>
            <a:ext cx="2128801" cy="1596602"/>
          </a:xfrm>
          <a:prstGeom prst="rect">
            <a:avLst/>
          </a:prstGeom>
        </p:spPr>
      </p:pic>
      <p:pic>
        <p:nvPicPr>
          <p:cNvPr id="21" name="Picture 20">
            <a:extLst>
              <a:ext uri="{FF2B5EF4-FFF2-40B4-BE49-F238E27FC236}">
                <a16:creationId xmlns:a16="http://schemas.microsoft.com/office/drawing/2014/main" id="{AD407E5E-37C2-4E07-B4BB-8742C9AB939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rot="5400000">
            <a:off x="3880053" y="4742255"/>
            <a:ext cx="2158059" cy="1618545"/>
          </a:xfrm>
          <a:prstGeom prst="rect">
            <a:avLst/>
          </a:prstGeom>
        </p:spPr>
      </p:pic>
    </p:spTree>
    <p:extLst>
      <p:ext uri="{BB962C8B-B14F-4D97-AF65-F5344CB8AC3E}">
        <p14:creationId xmlns:p14="http://schemas.microsoft.com/office/powerpoint/2010/main" val="1197478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Vote Results - Cheryl</a:t>
            </a:r>
          </a:p>
        </p:txBody>
      </p:sp>
      <p:sp>
        <p:nvSpPr>
          <p:cNvPr id="3" name="Content Placeholder 2"/>
          <p:cNvSpPr>
            <a:spLocks noGrp="1"/>
          </p:cNvSpPr>
          <p:nvPr>
            <p:ph idx="1"/>
          </p:nvPr>
        </p:nvSpPr>
        <p:spPr/>
        <p:txBody>
          <a:bodyPr>
            <a:normAutofit/>
          </a:bodyPr>
          <a:lstStyle/>
          <a:p>
            <a:pPr lvl="1"/>
            <a:r>
              <a:rPr lang="en-US" dirty="0"/>
              <a:t>Proxies/notices mailed 3/22/22</a:t>
            </a:r>
          </a:p>
          <a:p>
            <a:pPr lvl="1"/>
            <a:r>
              <a:rPr lang="en-US" dirty="0"/>
              <a:t>Street Signage up 3/31/22</a:t>
            </a:r>
          </a:p>
          <a:p>
            <a:pPr lvl="1"/>
            <a:r>
              <a:rPr lang="en-US" dirty="0"/>
              <a:t>One vote per lot – Must be class a</a:t>
            </a:r>
          </a:p>
          <a:p>
            <a:pPr lvl="1"/>
            <a:r>
              <a:rPr lang="en-US" dirty="0"/>
              <a:t>Covenants and Restrictions Article 6.3 - 2/3 of member vote for special assessment </a:t>
            </a:r>
          </a:p>
          <a:p>
            <a:pPr lvl="1"/>
            <a:r>
              <a:rPr lang="en-US" dirty="0"/>
              <a:t>Complete ballot with street address and turn into Cheryl</a:t>
            </a:r>
          </a:p>
          <a:p>
            <a:pPr lvl="1"/>
            <a:r>
              <a:rPr lang="en-US" dirty="0"/>
              <a:t>Turn in proxy votes with vote to Cheryl</a:t>
            </a:r>
          </a:p>
          <a:p>
            <a:pPr lvl="1"/>
            <a:r>
              <a:rPr lang="en-US" dirty="0"/>
              <a:t>Count</a:t>
            </a:r>
          </a:p>
          <a:p>
            <a:pPr marL="457200" lvl="1" indent="0">
              <a:buNone/>
            </a:pPr>
            <a:endParaRPr lang="en-US" dirty="0"/>
          </a:p>
        </p:txBody>
      </p:sp>
    </p:spTree>
    <p:extLst>
      <p:ext uri="{BB962C8B-B14F-4D97-AF65-F5344CB8AC3E}">
        <p14:creationId xmlns:p14="http://schemas.microsoft.com/office/powerpoint/2010/main" val="237598868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9155</TotalTime>
  <Words>757</Words>
  <Application>Microsoft Office PowerPoint</Application>
  <PresentationFormat>Widescreen</PresentationFormat>
  <Paragraphs>63</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Wingdings 3</vt:lpstr>
      <vt:lpstr>Wisp</vt:lpstr>
      <vt:lpstr>Sienna Forest Homeowners Association</vt:lpstr>
      <vt:lpstr>Agenda</vt:lpstr>
      <vt:lpstr>HOA Responsibilities</vt:lpstr>
      <vt:lpstr>HOA Responsibilities</vt:lpstr>
      <vt:lpstr>HOA Responsibilities</vt:lpstr>
      <vt:lpstr>Homeowner Responsibilities</vt:lpstr>
      <vt:lpstr>Swale Repair - History</vt:lpstr>
      <vt:lpstr>Current State of Tanya Terrace E</vt:lpstr>
      <vt:lpstr>Vote Results - Cheryl</vt:lpstr>
      <vt:lpstr>Backup</vt:lpstr>
      <vt:lpstr>Easements</vt:lpstr>
      <vt:lpstr>PowerPoint Presentation</vt:lpstr>
      <vt:lpstr>PowerPoint Presentation</vt:lpstr>
      <vt:lpstr>Solid Rock Engineering Swale Plan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pringo</dc:creator>
  <cp:lastModifiedBy>Kurt</cp:lastModifiedBy>
  <cp:revision>56</cp:revision>
  <cp:lastPrinted>2022-01-13T19:42:24Z</cp:lastPrinted>
  <dcterms:created xsi:type="dcterms:W3CDTF">2022-01-06T20:05:22Z</dcterms:created>
  <dcterms:modified xsi:type="dcterms:W3CDTF">2022-04-11T20:47:59Z</dcterms:modified>
</cp:coreProperties>
</file>

<file path=docProps/thumbnail.jpeg>
</file>